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301" r:id="rId3"/>
    <p:sldId id="257" r:id="rId4"/>
    <p:sldId id="297" r:id="rId5"/>
    <p:sldId id="270" r:id="rId6"/>
    <p:sldId id="271" r:id="rId7"/>
    <p:sldId id="298" r:id="rId8"/>
    <p:sldId id="272" r:id="rId9"/>
    <p:sldId id="299" r:id="rId10"/>
    <p:sldId id="296" r:id="rId11"/>
    <p:sldId id="265" r:id="rId12"/>
    <p:sldId id="287" r:id="rId13"/>
    <p:sldId id="288" r:id="rId14"/>
    <p:sldId id="268" r:id="rId15"/>
    <p:sldId id="269" r:id="rId16"/>
    <p:sldId id="291" r:id="rId17"/>
    <p:sldId id="292" r:id="rId18"/>
    <p:sldId id="293" r:id="rId19"/>
    <p:sldId id="295" r:id="rId20"/>
    <p:sldId id="281" r:id="rId21"/>
    <p:sldId id="282" r:id="rId22"/>
    <p:sldId id="283" r:id="rId23"/>
    <p:sldId id="285" r:id="rId24"/>
    <p:sldId id="262" r:id="rId25"/>
    <p:sldId id="284" r:id="rId26"/>
    <p:sldId id="286" r:id="rId27"/>
    <p:sldId id="273" r:id="rId28"/>
    <p:sldId id="274" r:id="rId29"/>
    <p:sldId id="275" r:id="rId30"/>
    <p:sldId id="276" r:id="rId31"/>
    <p:sldId id="279" r:id="rId32"/>
    <p:sldId id="300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9D51A-EC88-4C2A-9224-B6FB21126644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0B235-C286-4DBF-87E7-BE0FCC4DB4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52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0B235-C286-4DBF-87E7-BE0FCC4DB40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95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0CA-2D20-4591-827E-73A72B142446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F81-F6B3-4B17-BFE2-46745DD5E53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0CA-2D20-4591-827E-73A72B142446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F81-F6B3-4B17-BFE2-46745DD5E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0CA-2D20-4591-827E-73A72B142446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F81-F6B3-4B17-BFE2-46745DD5E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0CA-2D20-4591-827E-73A72B142446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F81-F6B3-4B17-BFE2-46745DD5E53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0CA-2D20-4591-827E-73A72B142446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F81-F6B3-4B17-BFE2-46745DD5E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0CA-2D20-4591-827E-73A72B142446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F81-F6B3-4B17-BFE2-46745DD5E53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0CA-2D20-4591-827E-73A72B142446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F81-F6B3-4B17-BFE2-46745DD5E53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0CA-2D20-4591-827E-73A72B142446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F81-F6B3-4B17-BFE2-46745DD5E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0CA-2D20-4591-827E-73A72B142446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F81-F6B3-4B17-BFE2-46745DD5E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0CA-2D20-4591-827E-73A72B142446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F81-F6B3-4B17-BFE2-46745DD5E5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0CA-2D20-4591-827E-73A72B142446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5F81-F6B3-4B17-BFE2-46745DD5E53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9DB0CA-2D20-4591-827E-73A72B142446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305F81-F6B3-4B17-BFE2-46745DD5E53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3795" y="1"/>
            <a:ext cx="5637010" cy="54867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4608511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pl-PL" sz="8000" dirty="0" smtClean="0">
                <a:cs typeface="Arial" pitchFamily="34" charset="0"/>
              </a:rPr>
              <a:t/>
            </a:r>
            <a:br>
              <a:rPr lang="pl-PL" sz="8000" dirty="0" smtClean="0">
                <a:cs typeface="Arial" pitchFamily="34" charset="0"/>
              </a:rPr>
            </a:br>
            <a:r>
              <a:rPr lang="pl-PL" sz="9600" dirty="0" smtClean="0">
                <a:cs typeface="Arial" pitchFamily="34" charset="0"/>
              </a:rPr>
              <a:t>Lateralizacja</a:t>
            </a:r>
            <a:br>
              <a:rPr lang="pl-PL" sz="9600" dirty="0" smtClean="0">
                <a:cs typeface="Arial" pitchFamily="34" charset="0"/>
              </a:rPr>
            </a:br>
            <a:r>
              <a:rPr lang="pl-PL" sz="9600" dirty="0" smtClean="0">
                <a:cs typeface="Arial" pitchFamily="34" charset="0"/>
              </a:rPr>
              <a:t> </a:t>
            </a:r>
            <a:endParaRPr lang="pl-PL" sz="9600" dirty="0"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55272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28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3429000"/>
            <a:ext cx="8229600" cy="295232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pl-PL" sz="2800" b="1" dirty="0"/>
              <a:t>Idealnymi warunkami do prawidłowego rozwoju językowego dziecka, jest jego </a:t>
            </a:r>
            <a:r>
              <a:rPr lang="pl-PL" sz="2800" b="1" dirty="0" smtClean="0"/>
              <a:t>prawostronność.</a:t>
            </a:r>
          </a:p>
          <a:p>
            <a:pPr marL="45720" indent="0" algn="just">
              <a:buNone/>
            </a:pPr>
            <a:r>
              <a:rPr lang="pl-PL" sz="2800" b="1" dirty="0" smtClean="0"/>
              <a:t>Musimy też wiedzieć, że lateralizacja </a:t>
            </a:r>
            <a:r>
              <a:rPr lang="pl-PL" sz="2800" b="1" dirty="0" smtClean="0"/>
              <a:t>prawostronna jak </a:t>
            </a:r>
            <a:r>
              <a:rPr lang="pl-PL" sz="2800" b="1" dirty="0"/>
              <a:t>i lewostronna jest </a:t>
            </a:r>
            <a:r>
              <a:rPr lang="pl-PL" sz="2800" b="1" dirty="0" smtClean="0"/>
              <a:t>normą.</a:t>
            </a:r>
          </a:p>
          <a:p>
            <a:pPr marL="45720" indent="0" algn="just">
              <a:buNone/>
            </a:pPr>
            <a:r>
              <a:rPr lang="pl-PL" sz="2300" dirty="0" smtClean="0"/>
              <a:t> </a:t>
            </a:r>
            <a:endParaRPr lang="pl-PL" sz="2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60648"/>
            <a:ext cx="784887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6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5744" y="130324"/>
            <a:ext cx="6512511" cy="1080120"/>
          </a:xfrm>
        </p:spPr>
        <p:txBody>
          <a:bodyPr/>
          <a:lstStyle/>
          <a:p>
            <a:pPr marL="0" indent="0" algn="r">
              <a:buNone/>
            </a:pPr>
            <a:r>
              <a:rPr lang="pl-PL" sz="4000" b="1" dirty="0" smtClean="0"/>
              <a:t>Lateralizacja lewostronna</a:t>
            </a:r>
            <a:r>
              <a:rPr lang="pl-PL" dirty="0" smtClean="0"/>
              <a:t> 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424936" cy="381642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pl-PL" sz="2400" dirty="0" smtClean="0"/>
              <a:t>Człowiekowi </a:t>
            </a:r>
            <a:r>
              <a:rPr lang="pl-PL" sz="2400" dirty="0"/>
              <a:t>leworęcznemu jest znacznie trudniej w codziennym funkcjonowaniu. Wynika to z tego, że większość populacji na świecie operuje ręką prawą, jako ręką dominującą. Oznacza to tym samym, że chociażby przedmioty codziennego użytku dla dzieci i dorosłych skonstruowane są z myślą o osobach </a:t>
            </a:r>
            <a:r>
              <a:rPr lang="pl-PL" sz="2400" dirty="0" smtClean="0"/>
              <a:t>praworęcznych. </a:t>
            </a:r>
            <a:r>
              <a:rPr lang="pl-PL" sz="2400" dirty="0"/>
              <a:t>Weźmy na przykład umiejętność </a:t>
            </a:r>
            <a:r>
              <a:rPr lang="pl-PL" sz="2400" dirty="0" smtClean="0"/>
              <a:t>pisania. </a:t>
            </a:r>
            <a:r>
              <a:rPr lang="pl-PL" sz="2400" dirty="0"/>
              <a:t>W</a:t>
            </a:r>
            <a:r>
              <a:rPr lang="pl-PL" sz="2400" dirty="0" smtClean="0"/>
              <a:t> </a:t>
            </a:r>
            <a:r>
              <a:rPr lang="pl-PL" sz="2400" dirty="0"/>
              <a:t>naszej kulturze </a:t>
            </a:r>
            <a:r>
              <a:rPr lang="pl-PL" sz="2400" dirty="0" smtClean="0"/>
              <a:t>europejskiej obowiązuje pismo </a:t>
            </a:r>
            <a:r>
              <a:rPr lang="pl-PL" sz="2400" dirty="0"/>
              <a:t>w kierunku od lewej do </a:t>
            </a:r>
            <a:r>
              <a:rPr lang="pl-PL" sz="2400" dirty="0" smtClean="0"/>
              <a:t>prawej– </a:t>
            </a:r>
            <a:r>
              <a:rPr lang="pl-PL" sz="2400" dirty="0"/>
              <a:t>kto ma dziecko leworęczne (lub sam jest leworęczny) wie, że umiejętność ta w tej sytuacji staje się dużo trudniejsza, niż w przypadku dzieci praworęcznych.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216024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5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54461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pl-PL" sz="2500" b="1" u="sng" dirty="0"/>
              <a:t>Leworęczność</a:t>
            </a:r>
            <a:r>
              <a:rPr lang="pl-PL" sz="2500" dirty="0"/>
              <a:t> – oprócz </a:t>
            </a:r>
            <a:r>
              <a:rPr lang="pl-PL" sz="2500" dirty="0" smtClean="0"/>
              <a:t>trudności </a:t>
            </a:r>
            <a:r>
              <a:rPr lang="pl-PL" sz="2500" dirty="0"/>
              <a:t>w nauce pisania, może być także przyczyną niechęci do rysowania i zadań </a:t>
            </a:r>
            <a:r>
              <a:rPr lang="pl-PL" sz="2500" dirty="0" smtClean="0"/>
              <a:t>manualnych</a:t>
            </a:r>
          </a:p>
          <a:p>
            <a:pPr marL="45720" indent="0" algn="just">
              <a:buNone/>
            </a:pPr>
            <a:r>
              <a:rPr lang="pl-PL" sz="2500" b="1" u="sng" dirty="0" err="1"/>
              <a:t>Lewooczność</a:t>
            </a:r>
            <a:r>
              <a:rPr lang="pl-PL" sz="2500" b="1" u="sng" dirty="0"/>
              <a:t> </a:t>
            </a:r>
            <a:r>
              <a:rPr lang="pl-PL" sz="2500" dirty="0"/>
              <a:t>– dzieci </a:t>
            </a:r>
            <a:r>
              <a:rPr lang="pl-PL" sz="2500" dirty="0" err="1"/>
              <a:t>lewooczne</a:t>
            </a:r>
            <a:r>
              <a:rPr lang="pl-PL" sz="2500" dirty="0"/>
              <a:t> mogą mieć problemy z czytaniem w kierunku od lewej do prawej, </a:t>
            </a:r>
            <a:r>
              <a:rPr lang="pl-PL" sz="2500" dirty="0" smtClean="0"/>
              <a:t>często mogą </a:t>
            </a:r>
            <a:r>
              <a:rPr lang="pl-PL" sz="2500" dirty="0"/>
              <a:t>pomijać całkowicie prawą stronę. Podczas czytania mogą mylić litery podobne (np.: M-W, P-B, L-J, A-Y), pomijać głoski czy sylaby w wyrazach oraz wyrazy w zdaniach. </a:t>
            </a:r>
            <a:r>
              <a:rPr lang="pl-PL" sz="2500" dirty="0" err="1"/>
              <a:t>Lewooczność</a:t>
            </a:r>
            <a:r>
              <a:rPr lang="pl-PL" sz="2500" dirty="0"/>
              <a:t> może także powodować spore trudności w rozwiązaniu zadań z zakresu analizy i syntezy wzrokowej (np.: łączenie w pary takich samych obrazków, odnajdywanie różnic na obrazkach, składanie obrazków z części, dorysowywanie brakujących elementów).</a:t>
            </a:r>
          </a:p>
        </p:txBody>
      </p:sp>
    </p:spTree>
    <p:extLst>
      <p:ext uri="{BB962C8B-B14F-4D97-AF65-F5344CB8AC3E}">
        <p14:creationId xmlns:p14="http://schemas.microsoft.com/office/powerpoint/2010/main" val="10430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79208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280920" cy="489654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l-PL" sz="2500" b="1" u="sng" dirty="0" err="1"/>
              <a:t>Lewouszność</a:t>
            </a:r>
            <a:r>
              <a:rPr lang="pl-PL" sz="2500" b="1" u="sng" dirty="0"/>
              <a:t> </a:t>
            </a:r>
            <a:r>
              <a:rPr lang="pl-PL" sz="2500" dirty="0"/>
              <a:t>– lewe ucho odbiera dźwięki mowy później w stosunku do ucha prawego (o około 0,4-0,9 milisekundy). </a:t>
            </a:r>
            <a:r>
              <a:rPr lang="pl-PL" sz="2500" dirty="0" smtClean="0"/>
              <a:t>Niewielka różnica a </a:t>
            </a:r>
            <a:r>
              <a:rPr lang="pl-PL" sz="2500" dirty="0"/>
              <a:t>jednak. Może to </a:t>
            </a:r>
            <a:r>
              <a:rPr lang="pl-PL" sz="2500" dirty="0" smtClean="0"/>
              <a:t>być powodem: </a:t>
            </a:r>
            <a:r>
              <a:rPr lang="pl-PL" sz="2500" dirty="0"/>
              <a:t>“</a:t>
            </a:r>
            <a:r>
              <a:rPr lang="pl-PL" sz="2500" dirty="0" smtClean="0"/>
              <a:t>gubienia” </a:t>
            </a:r>
            <a:r>
              <a:rPr lang="pl-PL" sz="2500" dirty="0"/>
              <a:t>sylab czy głosek w usłyszanych </a:t>
            </a:r>
            <a:r>
              <a:rPr lang="pl-PL" sz="2500" dirty="0" smtClean="0"/>
              <a:t>wyrazach przez dziecko, słabszej pamięci słuchowej, problemów </a:t>
            </a:r>
            <a:r>
              <a:rPr lang="pl-PL" sz="2500" dirty="0"/>
              <a:t>z naturalnym uczeniem się reguł językowych oraz </a:t>
            </a:r>
            <a:r>
              <a:rPr lang="pl-PL" sz="2500" dirty="0" smtClean="0"/>
              <a:t>zaburzeń sekwencji </a:t>
            </a:r>
            <a:r>
              <a:rPr lang="pl-PL" sz="2500" dirty="0"/>
              <a:t>słuchowych</a:t>
            </a:r>
            <a:r>
              <a:rPr lang="pl-PL" sz="2500" dirty="0" smtClean="0"/>
              <a:t>.</a:t>
            </a:r>
          </a:p>
          <a:p>
            <a:pPr marL="45720" indent="0" algn="just">
              <a:buNone/>
            </a:pPr>
            <a:r>
              <a:rPr lang="pl-PL" sz="2500" b="1" u="sng" dirty="0" err="1"/>
              <a:t>Lewonożność</a:t>
            </a:r>
            <a:r>
              <a:rPr lang="pl-PL" sz="2500" dirty="0"/>
              <a:t> – jest najmniej niekorzystna ze wszystkich lewostronnych dominacji. Może negatywnie wpływać na sprawność dużej motoryki dziecka oraz osłabiać ogólną koordynację ruchową.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0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5744" y="116632"/>
            <a:ext cx="6512511" cy="90872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b="1" dirty="0" smtClean="0"/>
              <a:t>Lateralizacja skrzyżowana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568952" cy="597666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pl-PL" sz="2400" dirty="0"/>
              <a:t>D</a:t>
            </a:r>
            <a:r>
              <a:rPr lang="pl-PL" sz="2400" dirty="0" smtClean="0"/>
              <a:t>ziecko za każdym razem konsekwentnie wybiera określoną stronę np.: prawe oko i prawa ręka, lewe ucho i lewa noga. Taka sytuacja zdecydowanie sprzyja wystąpieniu trudności w nauce szkolnej.</a:t>
            </a:r>
          </a:p>
          <a:p>
            <a:pPr marL="45720" indent="0" algn="just">
              <a:buNone/>
            </a:pPr>
            <a:r>
              <a:rPr lang="pl-PL" sz="2400" dirty="0" smtClean="0"/>
              <a:t>Dużo bardziej niekorzystną sytuacją jest (np.: dominujące oko – prawe, a ręka – lewa). Skrzyżowanie w zakresie oka i ręki jest najbardziej szkodliwą kombinacją. Może powodować osłabienie koordynacji wzrokowo-ruchowej, tworzyć trudności w nabywaniu umiejętności czytania i pisania, wady wymowy, opóźniać nabywanie systemu językowego. Lateralizacja skrzyżowana zawsze umieszcza dziecko w grupie zagrożenia dysleksją, jest sygnałem ostrzegawczym. Konieczna jest wtedy baczna obserwacja rozwoju dziecka, ewentualna szybka reakcja i stymulacja rozwojowa.</a:t>
            </a:r>
          </a:p>
          <a:p>
            <a:pPr marL="45720" indent="0" algn="just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459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/>
              <a:t>Lateralizacja nieustalona / osłabiona / obustronna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42493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Ta sytuacja jest najtrudniejszą dla dziecka. Wiąże się z tym, że za każdym razem dziecko staje w sytuacji wyboru i nie potrafi określić, którym okiem, uchem, ręką czy nogą powinno daną czynność wykonać więc bez żadnej zasady, losowo, przypadkowo wybiera tą stronę ciała, która mu w danym momencie odpowiada.</a:t>
            </a:r>
          </a:p>
          <a:p>
            <a:pPr marL="0" indent="0" algn="just">
              <a:buNone/>
            </a:pPr>
            <a:r>
              <a:rPr lang="pl-PL" sz="2400" dirty="0"/>
              <a:t>Jeżeli więc zaobserwowaliśmy, że dziecko pomimo ukończenia 3 roku życia posługuje się obiema rękami (raz prawą raz lewą) to musimy zdawać sobie sprawę, że  oburęczność nie jest dobra. Koniecznie musimy dokonać wyboru ręki malucha.</a:t>
            </a:r>
          </a:p>
        </p:txBody>
      </p:sp>
    </p:spTree>
    <p:extLst>
      <p:ext uri="{BB962C8B-B14F-4D97-AF65-F5344CB8AC3E}">
        <p14:creationId xmlns:p14="http://schemas.microsoft.com/office/powerpoint/2010/main" val="6763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Dobra rada – ważne!!!!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 smtClean="0"/>
              <a:t>Zasada </a:t>
            </a:r>
            <a:r>
              <a:rPr lang="pl-PL" sz="2400" dirty="0"/>
              <a:t>jest bardzo prosta: po pierwsze, podczas wyboru ręki NIE KIERUJEMY SIĘ okiem i uchem. I nawet jeśli </a:t>
            </a:r>
            <a:r>
              <a:rPr lang="pl-PL" sz="2400" dirty="0" smtClean="0"/>
              <a:t>okaże się po badaniu, </a:t>
            </a:r>
            <a:r>
              <a:rPr lang="pl-PL" sz="2400" dirty="0"/>
              <a:t>że oko i ucho jest lewe, a dziecko wybiera rękę </a:t>
            </a:r>
            <a:r>
              <a:rPr lang="pl-PL" sz="2400" dirty="0" smtClean="0"/>
              <a:t>prawą, </a:t>
            </a:r>
            <a:r>
              <a:rPr lang="pl-PL" sz="2400" dirty="0"/>
              <a:t>to jest </a:t>
            </a:r>
            <a:r>
              <a:rPr lang="pl-PL" sz="2400" dirty="0" smtClean="0"/>
              <a:t>to sytuacja </a:t>
            </a:r>
            <a:r>
              <a:rPr lang="pl-PL" sz="2400" dirty="0"/>
              <a:t>o wiele lepsza, niż przestawienie ręki na siłę</a:t>
            </a:r>
            <a:r>
              <a:rPr lang="pl-PL" sz="2400" dirty="0" smtClean="0"/>
              <a:t>.</a:t>
            </a:r>
          </a:p>
          <a:p>
            <a:pPr marL="0" indent="0" algn="just">
              <a:buNone/>
            </a:pPr>
            <a:r>
              <a:rPr lang="pl-PL" sz="2400" dirty="0" smtClean="0"/>
              <a:t> </a:t>
            </a:r>
            <a:r>
              <a:rPr lang="pl-PL" sz="2400" dirty="0"/>
              <a:t>Po drugie, obserwujemy skłonność dziecka. Jeśli maluch częściej posługuje się jednak lewą ręką, to absolutnie nie próbujemy przestawić go na prawą </a:t>
            </a:r>
            <a:r>
              <a:rPr lang="pl-PL" sz="2400" dirty="0" smtClean="0"/>
              <a:t>(</a:t>
            </a:r>
            <a:r>
              <a:rPr lang="pl-PL" sz="2400" dirty="0"/>
              <a:t>i odwrotnie). Jeśli natomiast nie obserwujecie u swoich dzieci jakiekolwiek skłonności </a:t>
            </a:r>
            <a:r>
              <a:rPr lang="pl-PL" sz="2400" b="1" dirty="0"/>
              <a:t>(wybory ręki są przypadkowe), </a:t>
            </a:r>
            <a:r>
              <a:rPr lang="pl-PL" sz="2400" dirty="0"/>
              <a:t>wybieramy rękę </a:t>
            </a:r>
            <a:r>
              <a:rPr lang="pl-PL" sz="2400" b="1" dirty="0"/>
              <a:t>PRAWĄ. </a:t>
            </a:r>
            <a:r>
              <a:rPr lang="pl-PL" sz="2400" dirty="0"/>
              <a:t>Od tej pory pilnujemy, aby dziecko używało tylko wybranej ręki.</a:t>
            </a:r>
          </a:p>
        </p:txBody>
      </p:sp>
    </p:spTree>
    <p:extLst>
      <p:ext uri="{BB962C8B-B14F-4D97-AF65-F5344CB8AC3E}">
        <p14:creationId xmlns:p14="http://schemas.microsoft.com/office/powerpoint/2010/main" val="1505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720080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/>
              <a:t>Dobre rady –jak pomóc dziecku?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136904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400" dirty="0"/>
              <a:t>Jeśli dziecko jest oburęczne </a:t>
            </a:r>
            <a:r>
              <a:rPr lang="pl-PL" sz="2400" dirty="0" smtClean="0"/>
              <a:t>– jak </a:t>
            </a:r>
            <a:r>
              <a:rPr lang="pl-PL" sz="2400" dirty="0"/>
              <a:t>najszybciej wybierz rękę!</a:t>
            </a:r>
          </a:p>
          <a:p>
            <a:pPr marL="45720" indent="0">
              <a:buNone/>
            </a:pPr>
            <a:r>
              <a:rPr lang="pl-PL" sz="2400" dirty="0"/>
              <a:t>Jeśli dziecko ma skrzyżowaną lateralizację – podejmij stymulację</a:t>
            </a:r>
            <a:r>
              <a:rPr lang="pl-PL" sz="2400" dirty="0" smtClean="0"/>
              <a:t>.</a:t>
            </a:r>
          </a:p>
          <a:p>
            <a:pPr marL="45720" indent="0">
              <a:buNone/>
            </a:pPr>
            <a:r>
              <a:rPr lang="pl-PL" sz="2400" dirty="0" smtClean="0"/>
              <a:t>Oto przykłady: </a:t>
            </a:r>
          </a:p>
          <a:p>
            <a:pPr marL="0" indent="0" algn="just">
              <a:buNone/>
            </a:pPr>
            <a:r>
              <a:rPr lang="pl-PL" sz="2400" dirty="0" smtClean="0"/>
              <a:t>1. Przede </a:t>
            </a:r>
            <a:r>
              <a:rPr lang="pl-PL" sz="2400" dirty="0"/>
              <a:t>wszystkim rozpocznij naukę czytania SYLABAMI (głoskowanie nie jest dobre dla każdego dziecka, a dla tych ze skrzyżowaną lateralizacją szczególnie). Nauka czytania pozytywnie wpływa na przesyłanie informacji między półkulami mózgu, a tym samym na lepsze funkcjonowanie dziecka (nie tylko językowe).</a:t>
            </a:r>
          </a:p>
        </p:txBody>
      </p:sp>
    </p:spTree>
    <p:extLst>
      <p:ext uri="{BB962C8B-B14F-4D97-AF65-F5344CB8AC3E}">
        <p14:creationId xmlns:p14="http://schemas.microsoft.com/office/powerpoint/2010/main" val="15231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9" y="332656"/>
            <a:ext cx="762223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/>
              <a:t>Dobre rady –jak pomóc dziecku?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424936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2</a:t>
            </a:r>
            <a:r>
              <a:rPr lang="pl-PL" sz="2400" dirty="0"/>
              <a:t>. Ogranicz bodźce prawopółkulowe (niejęzykowe) – telewizor, komputer, tablet, </a:t>
            </a:r>
            <a:r>
              <a:rPr lang="pl-PL" sz="2400" dirty="0" err="1"/>
              <a:t>smartfon</a:t>
            </a:r>
            <a:r>
              <a:rPr lang="pl-PL" sz="2400" dirty="0"/>
              <a:t>, grające </a:t>
            </a:r>
            <a:r>
              <a:rPr lang="pl-PL" sz="2400" dirty="0" smtClean="0"/>
              <a:t>zabawki. </a:t>
            </a:r>
          </a:p>
          <a:p>
            <a:pPr marL="0" indent="0" algn="just">
              <a:buNone/>
            </a:pPr>
            <a:r>
              <a:rPr lang="pl-PL" sz="2400" dirty="0" smtClean="0"/>
              <a:t>3</a:t>
            </a:r>
            <a:r>
              <a:rPr lang="pl-PL" sz="2400" dirty="0"/>
              <a:t>. Stymuluj lewą (językową) półkulę – koniecznie wykonuj z dzieckiem ćwiczenia: szeregowania, sekwencji (ruchowych, słuchowych, wzrokowych), kategoryzacji, relacji (czasowych, przestrzennych), odnajdywania różnic, pamięci sekwencyjnej. Dużo czytajcie (jeśli dziecko nie czyta, rób to Ty, a potem rozmawiajcie na temat przeczytanej bajeczki</a:t>
            </a:r>
            <a:r>
              <a:rPr lang="pl-PL" sz="2400" dirty="0" smtClean="0"/>
              <a:t>).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3566145" cy="21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7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432048"/>
          </a:xfrm>
        </p:spPr>
        <p:txBody>
          <a:bodyPr/>
          <a:lstStyle/>
          <a:p>
            <a:pPr marL="0" indent="0">
              <a:buNone/>
            </a:pPr>
            <a:endParaRPr lang="pl-PL" sz="9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424936" cy="496855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l-PL" sz="2800" dirty="0"/>
              <a:t>D</a:t>
            </a:r>
            <a:r>
              <a:rPr lang="pl-PL" sz="2800" dirty="0" smtClean="0"/>
              <a:t>rodzy rodzice pamiętajcie, że  każdy </a:t>
            </a:r>
            <a:r>
              <a:rPr lang="pl-PL" sz="2800" dirty="0"/>
              <a:t>organizm jest inny, każde dziecko  </a:t>
            </a:r>
            <a:r>
              <a:rPr lang="pl-PL" sz="2800" dirty="0" smtClean="0"/>
              <a:t>jest inne, wychowuje </a:t>
            </a:r>
            <a:r>
              <a:rPr lang="pl-PL" sz="2800" dirty="0"/>
              <a:t>się w innym otoczeniu i w innych warunkach. </a:t>
            </a:r>
            <a:r>
              <a:rPr lang="pl-PL" sz="2800" dirty="0" smtClean="0"/>
              <a:t>Jeśli </a:t>
            </a:r>
            <a:r>
              <a:rPr lang="pl-PL" sz="2800" dirty="0"/>
              <a:t>jednak </a:t>
            </a:r>
            <a:r>
              <a:rPr lang="pl-PL" sz="2800" dirty="0" smtClean="0"/>
              <a:t>zauważycie </a:t>
            </a:r>
            <a:r>
              <a:rPr lang="pl-PL" sz="2800" dirty="0"/>
              <a:t>niepokojące sygnały </a:t>
            </a:r>
            <a:r>
              <a:rPr lang="pl-PL" sz="2800" dirty="0" smtClean="0"/>
              <a:t>–nie zwlekajcie, rozpocznijcie </a:t>
            </a:r>
            <a:r>
              <a:rPr lang="pl-PL" sz="2800" dirty="0"/>
              <a:t>pracę. Mózg to organ </a:t>
            </a:r>
            <a:r>
              <a:rPr lang="pl-PL" sz="2800" dirty="0" smtClean="0"/>
              <a:t>plastyczny, najkorzystniejszy wiek do jego stymulacji to okres przedszkolny 2-6 lat, im </a:t>
            </a:r>
            <a:r>
              <a:rPr lang="pl-PL" sz="2800" dirty="0"/>
              <a:t>szybciej rozpoczniecie pozytywną stymulację, tym większe szanse na sukces i prawidłowy </a:t>
            </a:r>
            <a:r>
              <a:rPr lang="pl-PL" sz="2800" dirty="0" smtClean="0"/>
              <a:t>rozwój waszego dziecka </a:t>
            </a:r>
            <a:r>
              <a:rPr lang="pl-PL" sz="2800" dirty="0"/>
              <a:t>(przede wszystkim językowy</a:t>
            </a:r>
            <a:r>
              <a:rPr lang="pl-PL" sz="2800" dirty="0" smtClean="0"/>
              <a:t>).</a:t>
            </a:r>
          </a:p>
          <a:p>
            <a:pPr marL="45720" indent="0" algn="just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262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576064"/>
          </a:xfrm>
        </p:spPr>
        <p:txBody>
          <a:bodyPr/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280920" cy="518457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pl-PL" sz="2800" dirty="0"/>
              <a:t>Dla rozwoju mowy bardzo istotne jest, by do trzeciego roku życia dziecka została ustalona dominująca ręka, którą dziecko m.in rysuje i pisze. Według prof. Jagody </a:t>
            </a:r>
            <a:r>
              <a:rPr lang="pl-PL" sz="2800" dirty="0" err="1"/>
              <a:t>Cieszyńskiej-Rożek</a:t>
            </a:r>
            <a:r>
              <a:rPr lang="pl-PL" sz="2800" dirty="0"/>
              <a:t> </a:t>
            </a:r>
            <a:r>
              <a:rPr lang="pl-PL" sz="2800" dirty="0"/>
              <a:t>w</a:t>
            </a:r>
            <a:r>
              <a:rPr lang="pl-PL" sz="2800" dirty="0" smtClean="0"/>
              <a:t>ybór </a:t>
            </a:r>
            <a:r>
              <a:rPr lang="pl-PL" sz="2800" dirty="0"/>
              <a:t>dominującej ręki ma zasadniczy wpływ na przetwarzanie zadań językowych w strukturach lewej półkuli mózgu. Przedłużająca się oburęczność utrudnia kształtowanie się funkcji poznawczych oraz wpływa negatywnie na procesy uwagi i pamięci" (</a:t>
            </a:r>
            <a:r>
              <a:rPr lang="pl-PL" sz="2800" dirty="0" err="1"/>
              <a:t>J.Cieszyńska</a:t>
            </a:r>
            <a:r>
              <a:rPr lang="pl-PL" sz="2800" dirty="0"/>
              <a:t>-Rożek, Metoda Krakowska wobec zaburzeń rozwoju </a:t>
            </a:r>
            <a:r>
              <a:rPr lang="pl-PL" sz="2800" dirty="0" smtClean="0"/>
              <a:t>dzieci.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526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7982272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600" dirty="0" smtClean="0"/>
              <a:t>Dlaczego o tym mówimy i z czym wiążą się trudności związane z lateralizacją?</a:t>
            </a: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712968" cy="4680520"/>
          </a:xfrm>
        </p:spPr>
        <p:txBody>
          <a:bodyPr/>
          <a:lstStyle/>
          <a:p>
            <a:pPr marL="45720" indent="0" algn="just">
              <a:buNone/>
            </a:pPr>
            <a:r>
              <a:rPr lang="pl-PL" sz="2800" dirty="0"/>
              <a:t>Lateralizacja ma największe znaczenie na pierwszym etapie edukacyjnym, kiedy to dziecko uczy się czytać i pisać</a:t>
            </a:r>
            <a:r>
              <a:rPr lang="pl-PL" sz="2800" dirty="0" smtClean="0"/>
              <a:t>.</a:t>
            </a:r>
          </a:p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852936"/>
            <a:ext cx="482917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4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764705"/>
            <a:ext cx="8229600" cy="3456384"/>
          </a:xfrm>
        </p:spPr>
        <p:txBody>
          <a:bodyPr/>
          <a:lstStyle/>
          <a:p>
            <a:pPr marL="45720" indent="0" algn="just">
              <a:buNone/>
            </a:pPr>
            <a:r>
              <a:rPr lang="pl-PL" sz="2500" dirty="0" smtClean="0"/>
              <a:t>Na schemacie przedstawione są elementy czterech liter: b, d, p, g. To, jaką literę będziemy mogli przeczytać zależy od umiejscowienia pionowej kreski wobec koła. Czy będzie zamieszczona po jego prawej czy lewej stronie, oraz dodatkowo w przestrzeni na dole, czy na górze okręgu. Tym sposobem powstaną litery:</a:t>
            </a:r>
          </a:p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1560" y="4365104"/>
            <a:ext cx="79208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937152"/>
          </a:xfrm>
        </p:spPr>
        <p:txBody>
          <a:bodyPr/>
          <a:lstStyle/>
          <a:p>
            <a:pPr marL="0" indent="0" algn="l">
              <a:buNone/>
            </a:pPr>
            <a:r>
              <a:rPr lang="pl-PL" sz="7200" dirty="0" smtClean="0">
                <a:latin typeface="Bradley Hand ITC" pitchFamily="66" charset="0"/>
              </a:rPr>
              <a:t>ATAT /TATA/  TOK /KOT/</a:t>
            </a:r>
            <a:br>
              <a:rPr lang="pl-PL" sz="7200" dirty="0" smtClean="0">
                <a:latin typeface="Bradley Hand ITC" pitchFamily="66" charset="0"/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3474720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pl-PL" sz="2800" dirty="0" smtClean="0"/>
              <a:t>Trudności z lateralizacją wiążą się również z obniżonym rozwojem w koordynacji wzrokowo- ruchowej. Koordynacja wzrokowo-ruchowa to nic innego jak współdziałanie oka i ręki przy wykonywaniu czynności pisania i czytania – przykład ze schematu. Dziecko będzie w efekcie myliło p-b, b-d, d-p, p-g. Pismo może być lustrzane, a w zeszytach wyglądać może to tak.</a:t>
            </a:r>
          </a:p>
          <a:p>
            <a:pPr marL="45720" indent="0">
              <a:buNone/>
            </a:pPr>
            <a:endParaRPr lang="pl-PL" dirty="0"/>
          </a:p>
          <a:p>
            <a:r>
              <a:rPr lang="pl-PL" dirty="0" smtClean="0"/>
              <a:t>                                                  </a:t>
            </a:r>
            <a:r>
              <a:rPr lang="pl-PL" sz="7200" b="1" dirty="0" smtClean="0">
                <a:latin typeface="Bradley Hand ITC" pitchFamily="66" charset="0"/>
              </a:rPr>
              <a:t>    /MAMA/</a:t>
            </a:r>
            <a:endParaRPr lang="pl-PL" sz="7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9"/>
            <a:ext cx="43204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504056"/>
          </a:xfrm>
        </p:spPr>
        <p:txBody>
          <a:bodyPr/>
          <a:lstStyle/>
          <a:p>
            <a:endParaRPr lang="pl-PL" sz="1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456968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sz="2400" dirty="0" smtClean="0"/>
              <a:t>Podpisz rysunek.</a:t>
            </a:r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" indent="0">
              <a:buNone/>
            </a:pPr>
            <a:r>
              <a:rPr lang="pl-PL" sz="3600" dirty="0" smtClean="0"/>
              <a:t>Na obrazku jest</a:t>
            </a:r>
            <a:r>
              <a:rPr lang="pl-PL" sz="3600" dirty="0" smtClean="0">
                <a:solidFill>
                  <a:srgbClr val="C00000"/>
                </a:solidFill>
              </a:rPr>
              <a:t> sok</a:t>
            </a:r>
            <a:r>
              <a:rPr lang="pl-PL" sz="3600" dirty="0" smtClean="0"/>
              <a:t>. </a:t>
            </a:r>
            <a:r>
              <a:rPr lang="pl-PL" sz="3000" dirty="0" smtClean="0"/>
              <a:t>/zamiast </a:t>
            </a:r>
            <a:r>
              <a:rPr lang="pl-PL" sz="3000" dirty="0" smtClean="0">
                <a:solidFill>
                  <a:srgbClr val="C00000"/>
                </a:solidFill>
              </a:rPr>
              <a:t>kos</a:t>
            </a:r>
            <a:r>
              <a:rPr lang="pl-PL" sz="3000" dirty="0" smtClean="0"/>
              <a:t>/</a:t>
            </a:r>
            <a:endParaRPr lang="pl-PL" sz="3000" dirty="0"/>
          </a:p>
          <a:p>
            <a:endParaRPr lang="pl-PL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7"/>
            <a:ext cx="338437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4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7200" b="1" dirty="0" smtClean="0">
                <a:latin typeface="Bradley Hand ITC" pitchFamily="66" charset="0"/>
              </a:rPr>
              <a:t>TATA    </a:t>
            </a:r>
            <a:r>
              <a:rPr lang="pl-PL" sz="9600" b="1" dirty="0" smtClean="0">
                <a:latin typeface="Bradley Hand ITC" pitchFamily="66" charset="0"/>
              </a:rPr>
              <a:t>MAMA   ATAT</a:t>
            </a:r>
            <a:endParaRPr lang="pl-PL" sz="9600" b="1" dirty="0">
              <a:latin typeface="Bradley Hand ITC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995936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140969"/>
            <a:ext cx="403244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360040"/>
          </a:xfrm>
        </p:spPr>
        <p:txBody>
          <a:bodyPr/>
          <a:lstStyle/>
          <a:p>
            <a:pPr marL="0" indent="0">
              <a:buNone/>
            </a:pPr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496944" cy="55057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>T</a:t>
            </a:r>
            <a:r>
              <a:rPr lang="pl-PL" sz="2400" dirty="0" smtClean="0"/>
              <a:t>a </a:t>
            </a:r>
            <a:r>
              <a:rPr lang="pl-PL" sz="2400" dirty="0"/>
              <a:t>sama ilość liter w wyrazie i zgodność w zakresie poszczególnych składników, tylko kolejność nie taka jak potrzeba – co rodzi </a:t>
            </a:r>
            <a:r>
              <a:rPr lang="pl-PL" sz="2400" dirty="0" smtClean="0"/>
              <a:t>problem. </a:t>
            </a:r>
            <a:r>
              <a:rPr lang="pl-PL" sz="2400" dirty="0"/>
              <a:t>Pismo może być również chaotyczne i zawierać liczne skreślenia i poprawki. Świadczyć to może o tym, że dziecko spostrzega różnice między tym co zostało napisane a wzorem, ale nie potrafi odpowiednio nanieść poprawek. W związku z tym, oczywiste jest więc, że dziecko może mieć trudności na języku polskim, podczas wykonywania rysunków – a z tym wiążą się trudności w matematyce, geografii czy podczas wykonywania ćwiczeń fizycznych.</a:t>
            </a:r>
          </a:p>
        </p:txBody>
      </p:sp>
    </p:spTree>
    <p:extLst>
      <p:ext uri="{BB962C8B-B14F-4D97-AF65-F5344CB8AC3E}">
        <p14:creationId xmlns:p14="http://schemas.microsoft.com/office/powerpoint/2010/main" val="1354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360040"/>
          </a:xfrm>
        </p:spPr>
        <p:txBody>
          <a:bodyPr/>
          <a:lstStyle/>
          <a:p>
            <a:pPr marL="0" indent="0">
              <a:buNone/>
            </a:pPr>
            <a:endParaRPr lang="pl-PL" sz="9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424936" cy="5400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l-PL" sz="2500" dirty="0" smtClean="0"/>
              <a:t>Należy zatem pamiętać, że jeśli zauważmy </a:t>
            </a:r>
            <a:r>
              <a:rPr lang="pl-PL" sz="2500" dirty="0"/>
              <a:t>t</a:t>
            </a:r>
            <a:r>
              <a:rPr lang="pl-PL" sz="2500" dirty="0" smtClean="0"/>
              <a:t>rudności u naszego dziecka we </a:t>
            </a:r>
            <a:r>
              <a:rPr lang="pl-PL" sz="2500" dirty="0"/>
              <a:t>wczesnym etapie – w czasie nauki przedszkolnej i </a:t>
            </a:r>
            <a:r>
              <a:rPr lang="pl-PL" sz="2500" dirty="0" smtClean="0"/>
              <a:t>wczesnoszkolnej i w </a:t>
            </a:r>
            <a:r>
              <a:rPr lang="pl-PL" sz="2500" dirty="0"/>
              <a:t>odpowiedni </a:t>
            </a:r>
            <a:r>
              <a:rPr lang="pl-PL" sz="2500" dirty="0" smtClean="0"/>
              <a:t>sposób zareagujemy, pomożemy dziecku, to jest  szansa, że uda nam się je  </a:t>
            </a:r>
            <a:r>
              <a:rPr lang="pl-PL" sz="2500" dirty="0"/>
              <a:t>szybko </a:t>
            </a:r>
            <a:r>
              <a:rPr lang="pl-PL" sz="2500" dirty="0" smtClean="0"/>
              <a:t>zniwelować. </a:t>
            </a:r>
            <a:r>
              <a:rPr lang="pl-PL" sz="2500" dirty="0"/>
              <a:t>Jeśli jednak dziecko nie będzie podejmowało adekwatnych (ale bardzo prostych) ćwiczeń to trudność utrwalą się, a problem przerodzi w zaburzenie rozwojowe.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4032448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3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776624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Co możemy zrobić?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352928" cy="4824536"/>
          </a:xfrm>
        </p:spPr>
        <p:txBody>
          <a:bodyPr/>
          <a:lstStyle/>
          <a:p>
            <a:pPr marL="45720" indent="0" algn="just">
              <a:buNone/>
            </a:pPr>
            <a:r>
              <a:rPr lang="pl-PL" sz="2500" dirty="0"/>
              <a:t>U</a:t>
            </a:r>
            <a:r>
              <a:rPr lang="pl-PL" sz="2500" dirty="0" smtClean="0"/>
              <a:t>sprawnianie </a:t>
            </a:r>
            <a:r>
              <a:rPr lang="pl-PL" sz="2500" dirty="0"/>
              <a:t>motoryki rąk - to wszelkiego rodzaju ćwiczenia, </a:t>
            </a:r>
            <a:r>
              <a:rPr lang="pl-PL" sz="2500" dirty="0" smtClean="0"/>
              <a:t>zabawy plastyczne, grafomotoryczne, </a:t>
            </a:r>
            <a:r>
              <a:rPr lang="pl-PL" sz="2500" dirty="0"/>
              <a:t>w których dziecko może manipulować palcami u dłoni np.: malowanie, rysowanie, lepienie, wydzieranie itp</a:t>
            </a:r>
            <a:r>
              <a:rPr lang="pl-PL" sz="2500" dirty="0" smtClean="0"/>
              <a:t>.</a:t>
            </a:r>
          </a:p>
          <a:p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35749"/>
            <a:ext cx="3312368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5749"/>
            <a:ext cx="36877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5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pl-PL" dirty="0"/>
              <a:t>R</a:t>
            </a:r>
            <a:r>
              <a:rPr lang="pl-PL" dirty="0" smtClean="0"/>
              <a:t>ozwijanie koordynacji wzrokowo- słuchowej, orientacji w przestrzeni. W ramach ćwiczeń powinno się dbać o sprawność motoryki dużej, czyli ruchów całego ciała pomocne mogą być zabawy ruchowe – pobawmy się w lustro - powtarzaj za mną, powtarzanie sekwencji ruchów /2,3 figur/. Noszenie woreczka wypełnionego grochem na głowie, noszenie piłeczki pingpongowej na łyżce, rzucanie woreczkiem, piłką do celu, zabawa w chowanego, gry zręcznościowe związane z dłońmi – bierki, pchełki, układanie puzzli. W dalszej kolejności zadania angażujące bezpośrednio rękę i oko – bardziej statyczne, jak: rysowanie szlaczków, obrysowywanie konturów kształtów, zagadki rysunkowe, labirynty, wycinanki, łączenie punktów, kopiowanie przez kalkę techniczną itp</a:t>
            </a:r>
            <a:r>
              <a:rPr lang="pl-PL" sz="2400" dirty="0" smtClean="0"/>
              <a:t>.</a:t>
            </a:r>
          </a:p>
          <a:p>
            <a:pPr marL="45720" indent="0" algn="just">
              <a:buNone/>
            </a:pP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302433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9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504056"/>
          </a:xfrm>
        </p:spPr>
        <p:txBody>
          <a:bodyPr/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424936" cy="4896544"/>
          </a:xfrm>
        </p:spPr>
        <p:txBody>
          <a:bodyPr>
            <a:normAutofit fontScale="55000" lnSpcReduction="20000"/>
          </a:bodyPr>
          <a:lstStyle/>
          <a:p>
            <a:pPr marL="45720" indent="0" algn="just">
              <a:buNone/>
            </a:pPr>
            <a:r>
              <a:rPr lang="pl-PL" sz="3600" dirty="0"/>
              <a:t>W</a:t>
            </a:r>
            <a:r>
              <a:rPr lang="pl-PL" sz="3600" dirty="0" smtClean="0"/>
              <a:t>ykształcenie prawidłowego chwytu ołówka – prawidłowy chwyt jest wówczas kiedy dziecko trzyma go pomiędzy kciukiem a palcem wskazującym, którego zadaniem jest podtrzymywanie narzędzia piśmienniczego.</a:t>
            </a:r>
          </a:p>
          <a:p>
            <a:pPr marL="45720" indent="0" algn="just">
              <a:buNone/>
            </a:pPr>
            <a:r>
              <a:rPr lang="pl-PL" sz="3600" dirty="0" smtClean="0"/>
              <a:t>Kontrolowanie </a:t>
            </a:r>
            <a:r>
              <a:rPr lang="pl-PL" sz="3600" dirty="0"/>
              <a:t>i regulowanie napięcia mięśni w czasie ćwiczeń grafomotorycznych – używanie różnych narzędzi piśmienniczych do ćwiczeń, malowanie pędzlem, kredką </a:t>
            </a:r>
            <a:r>
              <a:rPr lang="pl-PL" sz="3600" dirty="0" smtClean="0"/>
              <a:t>świecową, </a:t>
            </a:r>
            <a:r>
              <a:rPr lang="pl-PL" sz="3600" dirty="0"/>
              <a:t>ołówkiem, kredką drewnianą, mazakiem, palcem, dłonią – tak aby ćwiczyć nacisk położony do wytworzenia śladu, by nie był zbyt mocny i zbyt słaby</a:t>
            </a:r>
            <a:r>
              <a:rPr lang="pl-PL" sz="3600" dirty="0" smtClean="0"/>
              <a:t>.</a:t>
            </a:r>
          </a:p>
          <a:p>
            <a:pPr marL="45720" indent="0" algn="just">
              <a:buNone/>
            </a:pPr>
            <a:r>
              <a:rPr lang="pl-PL" sz="3600" dirty="0" smtClean="0"/>
              <a:t>Uczenie prawidłowego </a:t>
            </a:r>
            <a:r>
              <a:rPr lang="pl-PL" sz="3600" dirty="0"/>
              <a:t>kierunku w czasie rysowania </a:t>
            </a:r>
            <a:r>
              <a:rPr lang="pl-PL" sz="3600" dirty="0" smtClean="0"/>
              <a:t>szlaczków, pisania </a:t>
            </a:r>
            <a:r>
              <a:rPr lang="pl-PL" sz="3600" dirty="0"/>
              <a:t>w </a:t>
            </a:r>
            <a:r>
              <a:rPr lang="pl-PL" sz="3600" dirty="0" smtClean="0"/>
              <a:t>szkole –</a:t>
            </a:r>
            <a:r>
              <a:rPr lang="pl-PL" sz="3600" dirty="0"/>
              <a:t>od lewej do prawej strony, </a:t>
            </a:r>
            <a:r>
              <a:rPr lang="pl-PL" sz="3600" dirty="0" smtClean="0"/>
              <a:t> </a:t>
            </a:r>
            <a:r>
              <a:rPr lang="pl-PL" sz="3600" dirty="0"/>
              <a:t>ćwiczenia z kreśleniem linii pionowych – od góry do dołu, linii poziomych </a:t>
            </a:r>
            <a:r>
              <a:rPr lang="pl-PL" sz="3600" dirty="0" smtClean="0"/>
              <a:t>–rysowanie </a:t>
            </a:r>
            <a:r>
              <a:rPr lang="pl-PL" sz="3600" dirty="0"/>
              <a:t>okręgów w kierunku przeciwnym do wskazówek zegara, rysowanie szlaczków, pisanie w </a:t>
            </a:r>
            <a:r>
              <a:rPr lang="pl-PL" sz="3600" dirty="0" smtClean="0"/>
              <a:t>liniaturze </a:t>
            </a:r>
            <a:r>
              <a:rPr lang="pl-PL" sz="3600" dirty="0"/>
              <a:t>od lewej strony do prawej, stosowanie gier i </a:t>
            </a:r>
            <a:r>
              <a:rPr lang="pl-PL" sz="3600" dirty="0" smtClean="0"/>
              <a:t>zabaw </a:t>
            </a:r>
            <a:r>
              <a:rPr lang="pl-PL" sz="3600" dirty="0"/>
              <a:t>czy też kart pracy z zachowaniem zasad prawidłowego kierunku.</a:t>
            </a:r>
          </a:p>
          <a:p>
            <a:pPr marL="45720" indent="0" algn="just">
              <a:buNone/>
            </a:pPr>
            <a:endParaRPr lang="pl-PL" sz="2400" dirty="0"/>
          </a:p>
          <a:p>
            <a:pPr marL="45720" indent="0" algn="just">
              <a:buNone/>
            </a:pP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7153"/>
            <a:ext cx="313295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5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6309320"/>
            <a:ext cx="6512511" cy="535748"/>
          </a:xfrm>
        </p:spPr>
        <p:txBody>
          <a:bodyPr/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764705"/>
            <a:ext cx="8229600" cy="5400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l-PL" sz="2600" dirty="0"/>
              <a:t>Dziecko, od momentu urodzenia, aż do chwil kiedy podejmie edukację w szkole musi nabyć wiele umiejętności. Rodzice nie zawsze uświadamiają sobie, jak ważne są codzienne czynności i ćwiczenie podstawowych sprawności w zakresie funkcjonowania ciała, w obrębie motoryki małej i dużej</a:t>
            </a:r>
            <a:r>
              <a:rPr lang="pl-PL" sz="2600" dirty="0" smtClean="0"/>
              <a:t>.</a:t>
            </a:r>
          </a:p>
          <a:p>
            <a:pPr marL="45720" indent="0" algn="just">
              <a:buNone/>
            </a:pPr>
            <a:endParaRPr lang="pl-PL" sz="2600" dirty="0" smtClean="0"/>
          </a:p>
          <a:p>
            <a:pPr marL="45720" indent="0" algn="ctr">
              <a:buNone/>
            </a:pPr>
            <a:r>
              <a:rPr lang="pl-PL" sz="4000" b="1" dirty="0" smtClean="0"/>
              <a:t>Jedną </a:t>
            </a:r>
            <a:r>
              <a:rPr lang="pl-PL" sz="4000" b="1" dirty="0"/>
              <a:t>z podstawowych i niezmiernie ważnych jest lateralizacja</a:t>
            </a:r>
            <a:r>
              <a:rPr lang="pl-PL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45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504056"/>
          </a:xfrm>
        </p:spPr>
        <p:txBody>
          <a:bodyPr/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064896" cy="482453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l-PL" sz="2400" dirty="0" smtClean="0"/>
              <a:t>Istotne jest też abyśmy kształtowali u dzieci nawyki samodzielności związane z  samoobsługą.</a:t>
            </a:r>
          </a:p>
          <a:p>
            <a:pPr marL="45720" indent="0" algn="just">
              <a:buNone/>
            </a:pPr>
            <a:r>
              <a:rPr lang="pl-PL" sz="2400" dirty="0" smtClean="0"/>
              <a:t> Kiedy wyręczamy dziecko w ubieraniu się, jedzeniu, wiązaniu butów, zapinaniu guzików, myciu się, nie nabędzie ono tych umiejętności, albo nauczy się to robić późno. Trzeba pozwolić dzieciom na wykonywanie </a:t>
            </a:r>
            <a:r>
              <a:rPr lang="pl-PL" sz="2400" dirty="0" smtClean="0"/>
              <a:t> czynności samoobsługowych, </a:t>
            </a:r>
            <a:r>
              <a:rPr lang="pl-PL" sz="2400" dirty="0" smtClean="0"/>
              <a:t>choć czasami dziecko robi to nieporadnie, wolniej. </a:t>
            </a:r>
            <a:r>
              <a:rPr lang="pl-PL" sz="2400" dirty="0" smtClean="0"/>
              <a:t>Ta </a:t>
            </a:r>
            <a:r>
              <a:rPr lang="pl-PL" sz="2400" dirty="0" smtClean="0"/>
              <a:t>codzienna samoobsługa to też naturalnie wykonywane sekwencje ruchów stymulujących lewą półkulę mózgu.  </a:t>
            </a: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2"/>
            <a:ext cx="297941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3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576064"/>
          </a:xfrm>
        </p:spPr>
        <p:txBody>
          <a:bodyPr/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848872" cy="57606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l-PL" dirty="0"/>
              <a:t>Ć</a:t>
            </a:r>
            <a:r>
              <a:rPr lang="pl-PL" dirty="0" smtClean="0"/>
              <a:t>wiczenia wspierające lateralizację są proste </a:t>
            </a:r>
            <a:r>
              <a:rPr lang="pl-PL" dirty="0"/>
              <a:t> </a:t>
            </a:r>
            <a:r>
              <a:rPr lang="pl-PL" dirty="0" smtClean="0"/>
              <a:t>i </a:t>
            </a:r>
            <a:r>
              <a:rPr lang="pl-PL" dirty="0"/>
              <a:t>w</a:t>
            </a:r>
            <a:r>
              <a:rPr lang="pl-PL" dirty="0" smtClean="0"/>
              <a:t>ymagają jedynie– cierpliwości i czasu. Nawet najdoskonalsze ćwiczenia terapeutyczne, prowadzone z dzieckiem w poradni czy w przedszkolu, szkole nie będą spełniały swojej funkcji, jeśli rodzice nie będą pracować z dziećmi w domu.</a:t>
            </a:r>
          </a:p>
          <a:p>
            <a:pPr marL="45720" indent="0" algn="just">
              <a:buNone/>
            </a:pPr>
            <a:r>
              <a:rPr lang="pl-PL" dirty="0" smtClean="0"/>
              <a:t> Drodzy rodzice  bawcie się ze swoimi dziećmi w różne zabawy, grajcie w gry, uprawiajcie sport, wyrabiajcie  u maluchów samodzielność – nie wyręczajcie swoich dzieci w codziennych czynnościach. W ten sposób zadbacie o prawidłowy rozwój swoich pociech</a:t>
            </a:r>
            <a:r>
              <a:rPr lang="pl-PL" sz="2400" dirty="0" smtClean="0"/>
              <a:t>. </a:t>
            </a:r>
          </a:p>
          <a:p>
            <a:pPr marL="45720" indent="0" algn="just">
              <a:buNone/>
            </a:pPr>
            <a:endParaRPr lang="pl-PL" sz="2400" dirty="0"/>
          </a:p>
          <a:p>
            <a:pPr marL="45720" indent="0" algn="just">
              <a:buNone/>
            </a:pPr>
            <a:endParaRPr lang="pl-P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5"/>
            <a:ext cx="367240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5"/>
            <a:ext cx="3456384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2161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Dziękuję za uwagę</a:t>
            </a:r>
            <a:endParaRPr lang="pl-PL" dirty="0"/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Oprac. Beata Lis</a:t>
            </a:r>
          </a:p>
          <a:p>
            <a:pPr marL="45720" indent="0">
              <a:buNone/>
            </a:pPr>
            <a:r>
              <a:rPr lang="pl-PL" dirty="0" smtClean="0"/>
              <a:t>Do opracowania tematu wykorzystano</a:t>
            </a:r>
            <a:r>
              <a:rPr lang="pl-PL" dirty="0" smtClean="0"/>
              <a:t>:</a:t>
            </a:r>
          </a:p>
          <a:p>
            <a:pPr marL="45720" indent="0">
              <a:buNone/>
            </a:pPr>
            <a:r>
              <a:rPr lang="pl-PL" sz="2400" dirty="0"/>
              <a:t>(</a:t>
            </a:r>
            <a:r>
              <a:rPr lang="pl-PL" sz="2400" dirty="0" err="1"/>
              <a:t>J.Cieszyńska</a:t>
            </a:r>
            <a:r>
              <a:rPr lang="pl-PL" sz="2400" dirty="0"/>
              <a:t>-Rożek, Metoda Krakowska wobec zaburzeń rozwoju dzieci.</a:t>
            </a:r>
          </a:p>
          <a:p>
            <a:pPr marL="45720" indent="0">
              <a:buNone/>
            </a:pPr>
            <a:r>
              <a:rPr lang="pl-PL" dirty="0" smtClean="0"/>
              <a:t>Strony </a:t>
            </a:r>
            <a:r>
              <a:rPr lang="pl-PL" dirty="0" smtClean="0"/>
              <a:t>internetowe:</a:t>
            </a:r>
          </a:p>
          <a:p>
            <a:pPr marL="45720" indent="0">
              <a:buNone/>
            </a:pPr>
            <a:r>
              <a:rPr lang="pl-PL" dirty="0" smtClean="0"/>
              <a:t>logopedarybka.pl</a:t>
            </a:r>
          </a:p>
          <a:p>
            <a:pPr marL="45720" indent="0">
              <a:buNone/>
            </a:pPr>
            <a:r>
              <a:rPr lang="pl-PL" dirty="0"/>
              <a:t>https://</a:t>
            </a:r>
            <a:r>
              <a:rPr lang="pl-PL" dirty="0" smtClean="0"/>
              <a:t>dzieciecy.uph.edu.pl</a:t>
            </a:r>
          </a:p>
          <a:p>
            <a:pPr marL="45720" indent="0">
              <a:buNone/>
            </a:pPr>
            <a:r>
              <a:rPr lang="pl-PL" dirty="0" smtClean="0"/>
              <a:t>i inne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64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1" cy="108012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pl-PL" sz="4000" dirty="0" smtClean="0"/>
              <a:t>Jak </a:t>
            </a:r>
            <a:r>
              <a:rPr lang="pl-PL" sz="4000" dirty="0"/>
              <a:t>sprawdzić </a:t>
            </a:r>
            <a:r>
              <a:rPr lang="pl-PL" sz="4000" dirty="0" smtClean="0"/>
              <a:t>lateralizację dziecka</a:t>
            </a:r>
            <a:r>
              <a:rPr lang="pl-PL" sz="4000" dirty="0"/>
              <a:t>?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Lateralizacja to nic innego jak dominacja stronna (dotyczy ona: oka, ucha, ręki, nogi).</a:t>
            </a:r>
          </a:p>
          <a:p>
            <a:pPr marL="0" indent="0">
              <a:buNone/>
            </a:pPr>
            <a:r>
              <a:rPr lang="pl-PL" sz="2500" dirty="0"/>
              <a:t>Jak sprawdzić lateralizację dziecka</a:t>
            </a:r>
            <a:r>
              <a:rPr lang="pl-PL" sz="2500" dirty="0" smtClean="0"/>
              <a:t>? </a:t>
            </a:r>
            <a:endParaRPr lang="pl-PL" sz="2500" b="1" dirty="0" smtClean="0"/>
          </a:p>
          <a:p>
            <a:pPr marL="0" indent="0" algn="just">
              <a:buNone/>
            </a:pPr>
            <a:r>
              <a:rPr lang="pl-PL" sz="2500" dirty="0" smtClean="0"/>
              <a:t>To </a:t>
            </a:r>
            <a:r>
              <a:rPr lang="pl-PL" sz="2500" dirty="0"/>
              <a:t>bardzo proste. Każdy </a:t>
            </a:r>
            <a:r>
              <a:rPr lang="pl-PL" sz="2500" dirty="0" smtClean="0"/>
              <a:t>rodzic z pewnością </a:t>
            </a:r>
            <a:r>
              <a:rPr lang="pl-PL" sz="2500" dirty="0"/>
              <a:t>poradzi sobie z tym zadaniem w domu. </a:t>
            </a:r>
            <a:r>
              <a:rPr lang="pl-PL" sz="2500" dirty="0" smtClean="0"/>
              <a:t>Zaprośmy dziecko do super zabawy. </a:t>
            </a:r>
            <a:r>
              <a:rPr lang="pl-PL" sz="2500" dirty="0"/>
              <a:t>P</a:t>
            </a:r>
            <a:r>
              <a:rPr lang="pl-PL" sz="2500" dirty="0" smtClean="0"/>
              <a:t>amiętajmy, </a:t>
            </a:r>
            <a:r>
              <a:rPr lang="pl-PL" sz="2500" dirty="0"/>
              <a:t>że aby mieć pewność co do wyboru dominującej części ciała dziecka, każdą próbę należy wykonać minimum trzy razy. </a:t>
            </a:r>
            <a:r>
              <a:rPr lang="pl-PL" sz="2500" dirty="0" smtClean="0"/>
              <a:t>Przygotujmy </a:t>
            </a:r>
            <a:r>
              <a:rPr lang="pl-PL" sz="2500" dirty="0"/>
              <a:t>kartkę i </a:t>
            </a:r>
            <a:r>
              <a:rPr lang="pl-PL" sz="2500" dirty="0" smtClean="0"/>
              <a:t>długopis </a:t>
            </a:r>
            <a:r>
              <a:rPr lang="pl-PL" sz="2500" dirty="0"/>
              <a:t>– każdą wykonaną próbę </a:t>
            </a:r>
            <a:r>
              <a:rPr lang="pl-PL" sz="2500" dirty="0" smtClean="0"/>
              <a:t>zaznaczmy </a:t>
            </a:r>
            <a:r>
              <a:rPr lang="pl-PL" sz="2500" dirty="0"/>
              <a:t>jako wybór P (prawej) lub L (lewej) strony ciała.</a:t>
            </a:r>
          </a:p>
        </p:txBody>
      </p:sp>
    </p:spTree>
    <p:extLst>
      <p:ext uri="{BB962C8B-B14F-4D97-AF65-F5344CB8AC3E}">
        <p14:creationId xmlns:p14="http://schemas.microsoft.com/office/powerpoint/2010/main" val="19673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89310"/>
            <a:ext cx="8712968" cy="1179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 smtClean="0"/>
              <a:t>ZACZYNAMY ZABAWĘ -  OKO</a:t>
            </a:r>
            <a:endParaRPr lang="pl-PL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424936" cy="525658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pl-PL" sz="2000" b="1" dirty="0" smtClean="0"/>
              <a:t>Aby </a:t>
            </a:r>
            <a:r>
              <a:rPr lang="pl-PL" sz="2000" b="1" dirty="0"/>
              <a:t>sprawdzić, które oko preferuje dziecko, możecie wykonać następujące “próby-zabawy”: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l-PL" sz="2000" b="1" dirty="0" smtClean="0"/>
              <a:t>Zaglądanie </a:t>
            </a:r>
            <a:r>
              <a:rPr lang="pl-PL" sz="2000" b="1" dirty="0"/>
              <a:t>przez dziurkę od </a:t>
            </a:r>
            <a:r>
              <a:rPr lang="pl-PL" sz="2000" b="1" dirty="0" smtClean="0"/>
              <a:t>klucza;  </a:t>
            </a:r>
            <a:r>
              <a:rPr lang="pl-PL" sz="2000" b="1" dirty="0"/>
              <a:t>n</a:t>
            </a:r>
            <a:r>
              <a:rPr lang="pl-PL" sz="2000" b="1" dirty="0" smtClean="0"/>
              <a:t>a kartce zaznaczamy, które oko wybrało dziecko.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l-PL" sz="2000" b="1" dirty="0" smtClean="0"/>
              <a:t>Zabawa </a:t>
            </a:r>
            <a:r>
              <a:rPr lang="pl-PL" sz="2000" b="1" dirty="0"/>
              <a:t>w </a:t>
            </a:r>
            <a:r>
              <a:rPr lang="pl-PL" sz="2000" b="1" dirty="0" smtClean="0"/>
              <a:t>przyrodnika </a:t>
            </a:r>
            <a:r>
              <a:rPr lang="pl-PL" sz="2000" b="1" dirty="0"/>
              <a:t>– przygotujcie “lunetę” z rolki po ręczniku papierowym i </a:t>
            </a:r>
            <a:r>
              <a:rPr lang="pl-PL" sz="2000" b="1" dirty="0" smtClean="0"/>
              <a:t>oglądajcie ptaki, drzewa przez okno.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pl-PL" sz="2000" b="1" dirty="0" smtClean="0"/>
              <a:t>Co się tu ukryło?–wykorzystajcie rolki po papierze toaletowym. Ustawcie </a:t>
            </a:r>
            <a:r>
              <a:rPr lang="pl-PL" sz="2000" b="1" dirty="0"/>
              <a:t>je na stoliku, a pod każdą z nich połóżcie jakiś </a:t>
            </a:r>
            <a:r>
              <a:rPr lang="pl-PL" sz="2000" b="1" dirty="0" smtClean="0"/>
              <a:t>mały </a:t>
            </a:r>
            <a:r>
              <a:rPr lang="pl-PL" sz="2000" b="1" dirty="0"/>
              <a:t>przedmiot </a:t>
            </a:r>
            <a:r>
              <a:rPr lang="pl-PL" sz="2000" b="1" dirty="0" smtClean="0"/>
              <a:t>(kamyczek, guzik, nakrętkę, koralik). </a:t>
            </a:r>
            <a:r>
              <a:rPr lang="pl-PL" sz="2000" b="1" dirty="0"/>
              <a:t>Zadaniem dziecka będzie nachylić się tak blisko, aby </a:t>
            </a:r>
            <a:r>
              <a:rPr lang="pl-PL" sz="2000" b="1" dirty="0" smtClean="0"/>
              <a:t>zajrzeć jednym okiem i powiedzieć </a:t>
            </a:r>
            <a:r>
              <a:rPr lang="pl-PL" sz="2000" b="1" dirty="0"/>
              <a:t>co znajduje się w </a:t>
            </a:r>
            <a:r>
              <a:rPr lang="pl-PL" sz="2000" b="1" dirty="0" smtClean="0"/>
              <a:t>środku.</a:t>
            </a:r>
            <a:endParaRPr lang="pl-PL" sz="2000" b="1" dirty="0"/>
          </a:p>
          <a:p>
            <a:pPr algn="just">
              <a:buClrTx/>
              <a:buFont typeface="Arial" pitchFamily="34" charset="0"/>
              <a:buChar char="•"/>
            </a:pPr>
            <a:r>
              <a:rPr lang="pl-PL" sz="2000" b="1" dirty="0" smtClean="0"/>
              <a:t>Oglądaj przez dziurkę  </a:t>
            </a:r>
            <a:r>
              <a:rPr lang="pl-PL" sz="2000" b="1" dirty="0"/>
              <a:t>– przygotuj trzy kółka z kolorowego kartonu. W każdym z nich wytnij mały otworek. Losujemy kolejno kółeczka i </a:t>
            </a:r>
            <a:r>
              <a:rPr lang="pl-PL" sz="2000" b="1" dirty="0" smtClean="0"/>
              <a:t>sprawdzamy, dziecko samodzielnie przykłada kółko z dziurką </a:t>
            </a:r>
            <a:r>
              <a:rPr lang="pl-PL" sz="2000" b="1" dirty="0"/>
              <a:t>do </a:t>
            </a:r>
            <a:r>
              <a:rPr lang="pl-PL" sz="2000" b="1" dirty="0" smtClean="0"/>
              <a:t>oka i sprawdza </a:t>
            </a:r>
            <a:r>
              <a:rPr lang="pl-PL" sz="2000" b="1" dirty="0"/>
              <a:t>czy widać coś przez nie (można oglądać </a:t>
            </a:r>
            <a:r>
              <a:rPr lang="pl-PL" sz="2000" b="1" dirty="0" smtClean="0"/>
              <a:t>np. zdjęcia</a:t>
            </a:r>
            <a:r>
              <a:rPr lang="pl-PL" sz="2000" b="1" dirty="0" smtClean="0"/>
              <a:t>).</a:t>
            </a:r>
            <a:endParaRPr lang="pl-PL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3"/>
            <a:ext cx="194421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1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5400" dirty="0" smtClean="0"/>
              <a:t>UCHO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608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b="1" dirty="0" smtClean="0"/>
              <a:t>Teraz sprawdzamy dominację </a:t>
            </a:r>
            <a:r>
              <a:rPr lang="pl-PL" sz="2000" b="1" dirty="0"/>
              <a:t>ucha. Przed tą próbą </a:t>
            </a:r>
            <a:r>
              <a:rPr lang="pl-PL" sz="2000" b="1" dirty="0" smtClean="0"/>
              <a:t>mówimy dziecku, </a:t>
            </a:r>
            <a:r>
              <a:rPr lang="pl-PL" sz="2000" b="1" dirty="0"/>
              <a:t>że teraz bawią się </a:t>
            </a:r>
            <a:r>
              <a:rPr lang="pl-PL" sz="2000" b="1" dirty="0" smtClean="0"/>
              <a:t>tylko </a:t>
            </a:r>
            <a:r>
              <a:rPr lang="pl-PL" sz="2000" b="1" dirty="0"/>
              <a:t>nasze </a:t>
            </a:r>
            <a:r>
              <a:rPr lang="pl-PL" sz="2000" b="1" dirty="0" smtClean="0"/>
              <a:t>uszy. </a:t>
            </a:r>
            <a:endParaRPr lang="pl-PL" sz="2000" b="1" dirty="0"/>
          </a:p>
          <a:p>
            <a:pPr marL="0" indent="0" algn="just">
              <a:buNone/>
            </a:pPr>
            <a:r>
              <a:rPr lang="pl-PL" sz="2000" b="1" dirty="0" smtClean="0"/>
              <a:t>• </a:t>
            </a:r>
            <a:r>
              <a:rPr lang="pl-PL" sz="2000" b="1" dirty="0"/>
              <a:t>Na stoliku przed dzieckiem kładziemy zegarek. Zadaniem </a:t>
            </a:r>
            <a:r>
              <a:rPr lang="pl-PL" sz="2000" b="1" dirty="0" smtClean="0"/>
              <a:t>malucha </a:t>
            </a:r>
            <a:r>
              <a:rPr lang="pl-PL" sz="2000" b="1" dirty="0"/>
              <a:t>jest nachylić się i posłuchać, czy zegar tyka</a:t>
            </a:r>
            <a:r>
              <a:rPr lang="pl-PL" sz="2000" b="1" dirty="0" smtClean="0"/>
              <a:t>. Które ucho dziecko przyłoży; prawe czy lewe</a:t>
            </a:r>
            <a:r>
              <a:rPr lang="pl-PL" sz="2000" b="1" dirty="0" smtClean="0"/>
              <a:t>? </a:t>
            </a:r>
            <a:r>
              <a:rPr lang="pl-PL" sz="2000" b="1" dirty="0"/>
              <a:t>O</a:t>
            </a:r>
            <a:r>
              <a:rPr lang="pl-PL" sz="2000" b="1" dirty="0" smtClean="0"/>
              <a:t>bserwujemy i wynik „P” lub „L” </a:t>
            </a:r>
            <a:r>
              <a:rPr lang="pl-PL" sz="2000" b="1" dirty="0" smtClean="0"/>
              <a:t>zaznaczamy na naszej kartce.</a:t>
            </a:r>
            <a:endParaRPr lang="pl-PL" sz="2000" b="1" dirty="0"/>
          </a:p>
          <a:p>
            <a:pPr marL="0" indent="0" algn="just">
              <a:buNone/>
            </a:pPr>
            <a:r>
              <a:rPr lang="pl-PL" sz="2000" b="1" dirty="0"/>
              <a:t>• W ten sam sposób sprawdzamy czy szumi muszla przywieziona znad morza.</a:t>
            </a:r>
          </a:p>
          <a:p>
            <a:pPr marL="0" indent="0" algn="just">
              <a:buNone/>
            </a:pPr>
            <a:r>
              <a:rPr lang="pl-PL" sz="2000" b="1" dirty="0"/>
              <a:t>• Można także wykorzystać małe pudełeczko (np.: po pierścionku czy kolczykach), nakleić w środku naklejkę przedstawiającą jakieś zwierzątko i </a:t>
            </a:r>
            <a:r>
              <a:rPr lang="pl-PL" sz="2000" b="1" dirty="0" smtClean="0"/>
              <a:t>poinformować dziecko, </a:t>
            </a:r>
            <a:r>
              <a:rPr lang="pl-PL" sz="2000" b="1" dirty="0"/>
              <a:t>że w pudełku mieszka małe zwierzątko, które czasami cichutko piszczy. Musimy teraz posłuchać, czy do nas też się odezwie. W nagrodę dziecko otwiera później pudełeczko i sprawdza, kto </a:t>
            </a:r>
            <a:r>
              <a:rPr lang="pl-PL" sz="2000" b="1" dirty="0" smtClean="0"/>
              <a:t>tam mieszka.</a:t>
            </a:r>
            <a:endParaRPr lang="pl-PL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2304256" cy="14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0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pl-PL" sz="5400" dirty="0" smtClean="0"/>
              <a:t>RĘKA 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351438"/>
            <a:ext cx="8291264" cy="52459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b="1" dirty="0"/>
              <a:t>• W małym, zakręconym słoiczku znajdują się szklane kulki (mogą być guziki, kamyczki, ziarna kawy, surowy makaron). Prosimy dziecko aby wysypało zawartość, a następnie policzyło elementy, wrzucając je z powrotem do środka. Na koniec prosimy </a:t>
            </a:r>
            <a:r>
              <a:rPr lang="pl-PL" sz="2000" b="1" dirty="0" smtClean="0"/>
              <a:t>o powtórne zakręcenie słoiczka. Podczas każdej próby </a:t>
            </a:r>
            <a:r>
              <a:rPr lang="pl-PL" sz="2000" b="1" dirty="0"/>
              <a:t>o</a:t>
            </a:r>
            <a:r>
              <a:rPr lang="pl-PL" sz="2000" b="1" dirty="0" smtClean="0"/>
              <a:t>bserwujemy, którą </a:t>
            </a:r>
            <a:r>
              <a:rPr lang="pl-PL" sz="2000" b="1" dirty="0" smtClean="0"/>
              <a:t>ręka</a:t>
            </a:r>
          </a:p>
          <a:p>
            <a:pPr marL="0" indent="0">
              <a:buNone/>
            </a:pPr>
            <a:r>
              <a:rPr lang="pl-PL" sz="2000" b="1" dirty="0" smtClean="0"/>
              <a:t> </a:t>
            </a:r>
            <a:r>
              <a:rPr lang="pl-PL" sz="2000" b="1" dirty="0" smtClean="0"/>
              <a:t>posługuje się </a:t>
            </a:r>
            <a:r>
              <a:rPr lang="pl-PL" sz="2000" b="1" dirty="0" smtClean="0"/>
              <a:t>dziecko.</a:t>
            </a:r>
          </a:p>
          <a:p>
            <a:pPr marL="0" indent="0" algn="just">
              <a:buNone/>
            </a:pPr>
            <a:r>
              <a:rPr lang="pl-PL" sz="2000" b="1" dirty="0" smtClean="0"/>
              <a:t>• </a:t>
            </a:r>
            <a:r>
              <a:rPr lang="pl-PL" sz="2000" b="1" dirty="0"/>
              <a:t>Teraz zrobimy korale dla mamy/ babci/ siostry. Potrzebny Ci będzie kawałek sznurka oraz kilka </a:t>
            </a:r>
            <a:r>
              <a:rPr lang="pl-PL" sz="2000" b="1" dirty="0" smtClean="0"/>
              <a:t>koralików. </a:t>
            </a:r>
            <a:r>
              <a:rPr lang="pl-PL" sz="2000" b="1" dirty="0"/>
              <a:t>J</a:t>
            </a:r>
            <a:r>
              <a:rPr lang="pl-PL" sz="2000" b="1" dirty="0" smtClean="0"/>
              <a:t>eśli </a:t>
            </a:r>
            <a:r>
              <a:rPr lang="pl-PL" sz="2000" b="1" dirty="0"/>
              <a:t>nie masz koralików, znów najprostszym sposobem będzie </a:t>
            </a:r>
            <a:r>
              <a:rPr lang="pl-PL" sz="2000" b="1" dirty="0" smtClean="0"/>
              <a:t>wycięcie z kolorowego papieru </a:t>
            </a:r>
            <a:r>
              <a:rPr lang="pl-PL" sz="2000" b="1" dirty="0"/>
              <a:t>kółeczek oraz zrobienie w nich </a:t>
            </a:r>
            <a:r>
              <a:rPr lang="pl-PL" sz="2000" b="1" dirty="0" smtClean="0"/>
              <a:t>otworków– takie kolorowe  </a:t>
            </a:r>
            <a:r>
              <a:rPr lang="pl-PL" sz="2000" b="1" dirty="0"/>
              <a:t>“papierowe koraliki</a:t>
            </a:r>
            <a:r>
              <a:rPr lang="pl-PL" sz="2000" b="1" dirty="0" smtClean="0"/>
              <a:t>”. Korale nawleka dziecko </a:t>
            </a:r>
            <a:r>
              <a:rPr lang="pl-PL" sz="2000" b="1" dirty="0" smtClean="0"/>
              <a:t>na sznurek.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>• Korale zrobione, więc teraz możemy przygotować “sklep z garnkami”. Każdy garnek musi mieć swoją pokrywkę. Bawimy się w sklep, a przy tym sprawdzamy, którą ręką dziecko nakłada pokrywki.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0" y="116632"/>
            <a:ext cx="2451100" cy="123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9" y="213788"/>
            <a:ext cx="7622232" cy="11269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5400" dirty="0" smtClean="0"/>
              <a:t>NOGA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8496944" cy="43204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400" b="1" dirty="0"/>
              <a:t>• Robimy wyścigi, kto pierwszy wyjdzie po schodach, a potem zejdzie (przy tym ćwiczeniu </a:t>
            </a:r>
            <a:r>
              <a:rPr lang="pl-PL" sz="2400" b="1" dirty="0" smtClean="0"/>
              <a:t>obserwujemy, która noga postawiona jest przez dziecko na stopniu jako pierwsza  - </a:t>
            </a:r>
            <a:r>
              <a:rPr lang="pl-PL" sz="2400" b="1" dirty="0"/>
              <a:t>prawa czy </a:t>
            </a:r>
            <a:r>
              <a:rPr lang="pl-PL" sz="2400" b="1" dirty="0" smtClean="0"/>
              <a:t>lewa? )</a:t>
            </a:r>
            <a:endParaRPr lang="pl-PL" sz="2400" b="1" dirty="0"/>
          </a:p>
          <a:p>
            <a:pPr marL="0" indent="0" algn="just">
              <a:buNone/>
            </a:pPr>
            <a:r>
              <a:rPr lang="pl-PL" sz="2400" b="1" dirty="0"/>
              <a:t>• Robimy “bramkę” </a:t>
            </a:r>
            <a:r>
              <a:rPr lang="pl-PL" sz="2400" b="1" dirty="0" smtClean="0"/>
              <a:t>z klocków, poduszek i </a:t>
            </a:r>
            <a:r>
              <a:rPr lang="pl-PL" sz="2400" b="1" dirty="0"/>
              <a:t>kopiemy piłką do celu (jeśli nie masz pod ręką piłki, </a:t>
            </a:r>
            <a:r>
              <a:rPr lang="pl-PL" sz="2400" b="1" dirty="0" smtClean="0"/>
              <a:t>możesz ją wykonać wspólnie z dzieckiem. </a:t>
            </a:r>
            <a:r>
              <a:rPr lang="pl-PL" sz="2400" b="1" dirty="0"/>
              <a:t>W</a:t>
            </a:r>
            <a:r>
              <a:rPr lang="pl-PL" sz="2400" b="1" dirty="0" smtClean="0"/>
              <a:t>eź przeczytaną gazetę, </a:t>
            </a:r>
            <a:r>
              <a:rPr lang="pl-PL" sz="2400" b="1" dirty="0"/>
              <a:t>zrób kulkę i kilkakrotnie owiń taśmą klejącą</a:t>
            </a:r>
            <a:r>
              <a:rPr lang="pl-PL" sz="2400" b="1" dirty="0" smtClean="0"/>
              <a:t>). Przyglądamy się, którą nogą dziecko kopnie.</a:t>
            </a:r>
            <a:endParaRPr lang="pl-PL" sz="2400" b="1" dirty="0"/>
          </a:p>
          <a:p>
            <a:pPr marL="0" indent="0" algn="just">
              <a:buNone/>
            </a:pPr>
            <a:r>
              <a:rPr lang="pl-PL" sz="2400" b="1" dirty="0"/>
              <a:t>• Bawimy się w </a:t>
            </a:r>
            <a:r>
              <a:rPr lang="pl-PL" sz="2400" b="1" dirty="0" smtClean="0"/>
              <a:t>bociany </a:t>
            </a:r>
            <a:r>
              <a:rPr lang="pl-PL" sz="2400" b="1" dirty="0"/>
              <a:t>– stajemy na jednej nodze (kto wytrzyma dłużej?).</a:t>
            </a:r>
          </a:p>
          <a:p>
            <a:pPr marL="0" indent="0" algn="just">
              <a:buNone/>
            </a:pPr>
            <a:r>
              <a:rPr lang="pl-PL" sz="2400" b="1" dirty="0"/>
              <a:t>• Na podłodze tworzymy okrąg ze sznurka/ tasiemki. Informujemy dziecko, że to jest zaczarowane kółko i każdy, kto wskoczy do niego na jednej nodze, zdobywa punkt.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787"/>
            <a:ext cx="1609725" cy="122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1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7" y="116632"/>
            <a:ext cx="7910264" cy="72008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Rodzaje lateralizacji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136904" cy="51125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000" dirty="0" smtClean="0"/>
              <a:t>Po zakończeniu zabaw sprawdzamy wynik (czy na Twojej kartce przeważają  </a:t>
            </a:r>
            <a:r>
              <a:rPr lang="pl-PL" sz="2000" dirty="0"/>
              <a:t>kolejno P lub L). Jaka może okazać się lateralizacja Twojego dziecka</a:t>
            </a:r>
            <a:r>
              <a:rPr lang="pl-PL" sz="2000" dirty="0" smtClean="0"/>
              <a:t>?</a:t>
            </a:r>
          </a:p>
          <a:p>
            <a:pPr marL="45720" indent="0">
              <a:buNone/>
            </a:pPr>
            <a:r>
              <a:rPr lang="pl-PL" sz="2000" dirty="0"/>
              <a:t>1. </a:t>
            </a:r>
            <a:r>
              <a:rPr lang="pl-PL" sz="2000" b="1" dirty="0"/>
              <a:t>LATERALIZACJA PRAWOSTRONNA</a:t>
            </a:r>
            <a:r>
              <a:rPr lang="pl-PL" sz="2000" dirty="0"/>
              <a:t> – dziecko podczas każdej próby wybierało prawą część ciała (rękę, oko, ucho, nogę</a:t>
            </a:r>
            <a:r>
              <a:rPr lang="pl-PL" sz="2000" dirty="0" smtClean="0"/>
              <a:t>).</a:t>
            </a:r>
          </a:p>
          <a:p>
            <a:pPr marL="45720" indent="0">
              <a:buNone/>
            </a:pPr>
            <a:r>
              <a:rPr lang="pl-PL" sz="2000" dirty="0"/>
              <a:t>2. </a:t>
            </a:r>
            <a:r>
              <a:rPr lang="pl-PL" sz="2000" b="1" dirty="0"/>
              <a:t>LATERALIZACJA LEWOSTRONNA</a:t>
            </a:r>
            <a:r>
              <a:rPr lang="pl-PL" sz="2000" dirty="0"/>
              <a:t> – dziecko wybierało każdorazowo lewą część ciała</a:t>
            </a:r>
            <a:r>
              <a:rPr lang="pl-PL" sz="2000" dirty="0" smtClean="0"/>
              <a:t>.</a:t>
            </a:r>
          </a:p>
          <a:p>
            <a:pPr marL="45720" indent="0">
              <a:buNone/>
            </a:pPr>
            <a:r>
              <a:rPr lang="pl-PL" sz="2000" dirty="0"/>
              <a:t>3. </a:t>
            </a:r>
            <a:r>
              <a:rPr lang="pl-PL" sz="2000" b="1" dirty="0"/>
              <a:t>LATERALIZACJA SKRZYŻOWANA</a:t>
            </a:r>
            <a:r>
              <a:rPr lang="pl-PL" sz="2000" dirty="0"/>
              <a:t> – dziecko wybierało podczas prób przeciwne części ciała (np.: zdecydowanie prawą rękę i oko, a także na pewno lewą nogę i ucho).</a:t>
            </a:r>
          </a:p>
          <a:p>
            <a:pPr marL="0" indent="0">
              <a:buNone/>
            </a:pPr>
            <a:r>
              <a:rPr lang="pl-PL" sz="2000" dirty="0"/>
              <a:t>4. </a:t>
            </a:r>
            <a:r>
              <a:rPr lang="pl-PL" sz="2000" b="1" dirty="0"/>
              <a:t>LATERALIZACJA NIEUSTALONA</a:t>
            </a:r>
            <a:r>
              <a:rPr lang="pl-PL" sz="2000" dirty="0"/>
              <a:t> – podczas każdej próby dziecko wybierało inną część ciała, robiło to na przemian raz prawą, raz lewą częścią ciała (np.: podczas wrzucania koralików robi to na zmianę obiema rękoma). Wybór części ciała wydaje się być wtedy losowy, przypadkowy.</a:t>
            </a:r>
          </a:p>
        </p:txBody>
      </p:sp>
    </p:spTree>
    <p:extLst>
      <p:ext uri="{BB962C8B-B14F-4D97-AF65-F5344CB8AC3E}">
        <p14:creationId xmlns:p14="http://schemas.microsoft.com/office/powerpoint/2010/main" val="30878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2420</Words>
  <Application>Microsoft Office PowerPoint</Application>
  <PresentationFormat>Pokaz na ekranie (4:3)</PresentationFormat>
  <Paragraphs>108</Paragraphs>
  <Slides>32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Aerodynamiczny</vt:lpstr>
      <vt:lpstr> Lateralizacja  </vt:lpstr>
      <vt:lpstr>Prezentacja programu PowerPoint</vt:lpstr>
      <vt:lpstr>Prezentacja programu PowerPoint</vt:lpstr>
      <vt:lpstr>Jak sprawdzić lateralizację dziecka?  </vt:lpstr>
      <vt:lpstr>ZACZYNAMY ZABAWĘ -  OKO</vt:lpstr>
      <vt:lpstr>UCHO</vt:lpstr>
      <vt:lpstr>RĘKA </vt:lpstr>
      <vt:lpstr>NOGA</vt:lpstr>
      <vt:lpstr>Rodzaje lateralizacji</vt:lpstr>
      <vt:lpstr>Prezentacja programu PowerPoint</vt:lpstr>
      <vt:lpstr>Lateralizacja lewostronna </vt:lpstr>
      <vt:lpstr>Prezentacja programu PowerPoint</vt:lpstr>
      <vt:lpstr>Prezentacja programu PowerPoint</vt:lpstr>
      <vt:lpstr>Lateralizacja skrzyżowana</vt:lpstr>
      <vt:lpstr>Lateralizacja nieustalona / osłabiona / obustronna </vt:lpstr>
      <vt:lpstr>Dobra rada – ważne!!!!</vt:lpstr>
      <vt:lpstr>Dobre rady –jak pomóc dziecku?</vt:lpstr>
      <vt:lpstr>Dobre rady –jak pomóc dziecku?</vt:lpstr>
      <vt:lpstr>Prezentacja programu PowerPoint</vt:lpstr>
      <vt:lpstr>Dlaczego o tym mówimy i z czym wiążą się trudności związane z lateralizacją?</vt:lpstr>
      <vt:lpstr>Prezentacja programu PowerPoint</vt:lpstr>
      <vt:lpstr>ATAT /TATA/  TOK /KOT/  </vt:lpstr>
      <vt:lpstr>Prezentacja programu PowerPoint</vt:lpstr>
      <vt:lpstr>Prezentacja programu PowerPoint</vt:lpstr>
      <vt:lpstr>Prezentacja programu PowerPoint</vt:lpstr>
      <vt:lpstr>Prezentacja programu PowerPoint</vt:lpstr>
      <vt:lpstr>Co możemy zrobić?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Lateralizacja</dc:title>
  <dc:creator>Beata</dc:creator>
  <cp:lastModifiedBy>Beata</cp:lastModifiedBy>
  <cp:revision>61</cp:revision>
  <dcterms:created xsi:type="dcterms:W3CDTF">2020-05-14T12:17:52Z</dcterms:created>
  <dcterms:modified xsi:type="dcterms:W3CDTF">2020-05-17T12:38:17Z</dcterms:modified>
</cp:coreProperties>
</file>